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95" r:id="rId4"/>
    <p:sldMasterId id="2147483696" r:id="rId5"/>
    <p:sldMasterId id="2147483697" r:id="rId6"/>
    <p:sldMasterId id="2147483698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7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866093bb34_0_5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2866093bb34_0_5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866ddd133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866ddd133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867dcf24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867dcf24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867dcf245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867dcf245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866093bb34_0_361:notes"/>
          <p:cNvSpPr/>
          <p:nvPr>
            <p:ph idx="2" type="sldImg"/>
          </p:nvPr>
        </p:nvSpPr>
        <p:spPr>
          <a:xfrm>
            <a:off x="685800" y="1143000"/>
            <a:ext cx="54861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3" name="Google Shape;283;g2866093bb34_0_361:notes"/>
          <p:cNvSpPr txBox="1"/>
          <p:nvPr>
            <p:ph idx="1" type="body"/>
          </p:nvPr>
        </p:nvSpPr>
        <p:spPr>
          <a:xfrm>
            <a:off x="685800" y="4400640"/>
            <a:ext cx="5486100" cy="3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2866093bb34_0_361:notes"/>
          <p:cNvSpPr txBox="1"/>
          <p:nvPr/>
        </p:nvSpPr>
        <p:spPr>
          <a:xfrm>
            <a:off x="3884760" y="8685360"/>
            <a:ext cx="29715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866093bb34_0_421:notes"/>
          <p:cNvSpPr/>
          <p:nvPr>
            <p:ph idx="2" type="sldImg"/>
          </p:nvPr>
        </p:nvSpPr>
        <p:spPr>
          <a:xfrm>
            <a:off x="685800" y="1143000"/>
            <a:ext cx="54861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0" name="Google Shape;290;g2866093bb34_0_421:notes"/>
          <p:cNvSpPr txBox="1"/>
          <p:nvPr>
            <p:ph idx="1" type="body"/>
          </p:nvPr>
        </p:nvSpPr>
        <p:spPr>
          <a:xfrm>
            <a:off x="685800" y="4400640"/>
            <a:ext cx="5486100" cy="3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2866093bb34_0_421:notes"/>
          <p:cNvSpPr txBox="1"/>
          <p:nvPr/>
        </p:nvSpPr>
        <p:spPr>
          <a:xfrm>
            <a:off x="3884760" y="8685360"/>
            <a:ext cx="29715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866093bb34_0_498:notes"/>
          <p:cNvSpPr/>
          <p:nvPr>
            <p:ph idx="2" type="sldImg"/>
          </p:nvPr>
        </p:nvSpPr>
        <p:spPr>
          <a:xfrm>
            <a:off x="685800" y="1143000"/>
            <a:ext cx="54861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7" name="Google Shape;297;g2866093bb34_0_498:notes"/>
          <p:cNvSpPr txBox="1"/>
          <p:nvPr>
            <p:ph idx="1" type="body"/>
          </p:nvPr>
        </p:nvSpPr>
        <p:spPr>
          <a:xfrm>
            <a:off x="685800" y="4400640"/>
            <a:ext cx="5486100" cy="3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g2866093bb34_0_498:notes"/>
          <p:cNvSpPr txBox="1"/>
          <p:nvPr/>
        </p:nvSpPr>
        <p:spPr>
          <a:xfrm>
            <a:off x="3884760" y="8685360"/>
            <a:ext cx="29715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866093bb34_0_508:notes"/>
          <p:cNvSpPr/>
          <p:nvPr>
            <p:ph idx="2" type="sldImg"/>
          </p:nvPr>
        </p:nvSpPr>
        <p:spPr>
          <a:xfrm>
            <a:off x="685800" y="1143000"/>
            <a:ext cx="54861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4" name="Google Shape;304;g2866093bb34_0_508:notes"/>
          <p:cNvSpPr txBox="1"/>
          <p:nvPr>
            <p:ph idx="1" type="body"/>
          </p:nvPr>
        </p:nvSpPr>
        <p:spPr>
          <a:xfrm>
            <a:off x="685800" y="4400640"/>
            <a:ext cx="5486100" cy="3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g2866093bb34_0_508:notes"/>
          <p:cNvSpPr txBox="1"/>
          <p:nvPr/>
        </p:nvSpPr>
        <p:spPr>
          <a:xfrm>
            <a:off x="3884760" y="8685360"/>
            <a:ext cx="29715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866093bb34_0_516:notes"/>
          <p:cNvSpPr/>
          <p:nvPr>
            <p:ph idx="2" type="sldImg"/>
          </p:nvPr>
        </p:nvSpPr>
        <p:spPr>
          <a:xfrm>
            <a:off x="685800" y="1143000"/>
            <a:ext cx="54861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1" name="Google Shape;311;g2866093bb34_0_516:notes"/>
          <p:cNvSpPr txBox="1"/>
          <p:nvPr>
            <p:ph idx="1" type="body"/>
          </p:nvPr>
        </p:nvSpPr>
        <p:spPr>
          <a:xfrm>
            <a:off x="685800" y="4400640"/>
            <a:ext cx="5486100" cy="3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2866093bb34_0_516:notes"/>
          <p:cNvSpPr txBox="1"/>
          <p:nvPr/>
        </p:nvSpPr>
        <p:spPr>
          <a:xfrm>
            <a:off x="3884760" y="8685360"/>
            <a:ext cx="29715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866ce774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866ce774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867252c333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867252c333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86604a0c14_1_58:notes"/>
          <p:cNvSpPr txBox="1"/>
          <p:nvPr>
            <p:ph idx="1" type="body"/>
          </p:nvPr>
        </p:nvSpPr>
        <p:spPr>
          <a:xfrm>
            <a:off x="685784" y="4343399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286604a0c14_1_58:notes"/>
          <p:cNvSpPr/>
          <p:nvPr>
            <p:ph idx="2" type="sldImg"/>
          </p:nvPr>
        </p:nvSpPr>
        <p:spPr>
          <a:xfrm>
            <a:off x="1143208" y="685791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866093bb34_0_18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2866093bb34_0_18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866093bb34_0_48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2866093bb34_0_48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866093bb34_0_49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2866093bb34_0_49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866ddd13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866ddd13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866ddd133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866ddd133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866ddd133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866ddd133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866ddd133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866ddd133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425250" y="1639170"/>
            <a:ext cx="31866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lvl="1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lvl="2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lvl="3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lvl="4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lvl="5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lvl="6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lvl="7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lvl="8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" type="body"/>
          </p:nvPr>
        </p:nvSpPr>
        <p:spPr>
          <a:xfrm>
            <a:off x="425250" y="1639170"/>
            <a:ext cx="31866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425250" y="1639170"/>
            <a:ext cx="15549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7"/>
          <p:cNvSpPr txBox="1"/>
          <p:nvPr>
            <p:ph idx="2" type="body"/>
          </p:nvPr>
        </p:nvSpPr>
        <p:spPr>
          <a:xfrm>
            <a:off x="2058210" y="1639170"/>
            <a:ext cx="15549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idx="1" type="subTitle"/>
          </p:nvPr>
        </p:nvSpPr>
        <p:spPr>
          <a:xfrm>
            <a:off x="425250" y="640170"/>
            <a:ext cx="3186600" cy="42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lvl="1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lvl="2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lvl="3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lvl="4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lvl="5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lvl="6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lvl="7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lvl="8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" type="body"/>
          </p:nvPr>
        </p:nvSpPr>
        <p:spPr>
          <a:xfrm>
            <a:off x="42525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2" type="body"/>
          </p:nvPr>
        </p:nvSpPr>
        <p:spPr>
          <a:xfrm>
            <a:off x="2058210" y="1639170"/>
            <a:ext cx="15549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20"/>
          <p:cNvSpPr txBox="1"/>
          <p:nvPr>
            <p:ph idx="3" type="body"/>
          </p:nvPr>
        </p:nvSpPr>
        <p:spPr>
          <a:xfrm>
            <a:off x="425250" y="319383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1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" type="body"/>
          </p:nvPr>
        </p:nvSpPr>
        <p:spPr>
          <a:xfrm>
            <a:off x="425250" y="1639170"/>
            <a:ext cx="15549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2" type="body"/>
          </p:nvPr>
        </p:nvSpPr>
        <p:spPr>
          <a:xfrm>
            <a:off x="205821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3" type="body"/>
          </p:nvPr>
        </p:nvSpPr>
        <p:spPr>
          <a:xfrm>
            <a:off x="2058210" y="319383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22"/>
          <p:cNvSpPr txBox="1"/>
          <p:nvPr>
            <p:ph idx="1" type="body"/>
          </p:nvPr>
        </p:nvSpPr>
        <p:spPr>
          <a:xfrm>
            <a:off x="42525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2" type="body"/>
          </p:nvPr>
        </p:nvSpPr>
        <p:spPr>
          <a:xfrm>
            <a:off x="205821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3" type="body"/>
          </p:nvPr>
        </p:nvSpPr>
        <p:spPr>
          <a:xfrm>
            <a:off x="425250" y="3193830"/>
            <a:ext cx="31866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3"/>
          <p:cNvSpPr txBox="1"/>
          <p:nvPr>
            <p:ph idx="1" type="body"/>
          </p:nvPr>
        </p:nvSpPr>
        <p:spPr>
          <a:xfrm>
            <a:off x="425250" y="1639170"/>
            <a:ext cx="31866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2" type="body"/>
          </p:nvPr>
        </p:nvSpPr>
        <p:spPr>
          <a:xfrm>
            <a:off x="425250" y="3193830"/>
            <a:ext cx="31866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24"/>
          <p:cNvSpPr txBox="1"/>
          <p:nvPr>
            <p:ph idx="1" type="body"/>
          </p:nvPr>
        </p:nvSpPr>
        <p:spPr>
          <a:xfrm>
            <a:off x="42525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2" name="Google Shape;92;p24"/>
          <p:cNvSpPr txBox="1"/>
          <p:nvPr>
            <p:ph idx="2" type="body"/>
          </p:nvPr>
        </p:nvSpPr>
        <p:spPr>
          <a:xfrm>
            <a:off x="205821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3" type="body"/>
          </p:nvPr>
        </p:nvSpPr>
        <p:spPr>
          <a:xfrm>
            <a:off x="425250" y="319383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4" type="body"/>
          </p:nvPr>
        </p:nvSpPr>
        <p:spPr>
          <a:xfrm>
            <a:off x="2058210" y="319383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" type="body"/>
          </p:nvPr>
        </p:nvSpPr>
        <p:spPr>
          <a:xfrm>
            <a:off x="425250" y="163917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2" type="body"/>
          </p:nvPr>
        </p:nvSpPr>
        <p:spPr>
          <a:xfrm>
            <a:off x="1502820" y="163917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3" type="body"/>
          </p:nvPr>
        </p:nvSpPr>
        <p:spPr>
          <a:xfrm>
            <a:off x="2580390" y="163917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4" type="body"/>
          </p:nvPr>
        </p:nvSpPr>
        <p:spPr>
          <a:xfrm>
            <a:off x="425250" y="319383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5" type="body"/>
          </p:nvPr>
        </p:nvSpPr>
        <p:spPr>
          <a:xfrm>
            <a:off x="1502820" y="319383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6" type="body"/>
          </p:nvPr>
        </p:nvSpPr>
        <p:spPr>
          <a:xfrm>
            <a:off x="2580390" y="319383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8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8"/>
          <p:cNvSpPr txBox="1"/>
          <p:nvPr>
            <p:ph idx="1" type="subTitle"/>
          </p:nvPr>
        </p:nvSpPr>
        <p:spPr>
          <a:xfrm>
            <a:off x="425250" y="1639170"/>
            <a:ext cx="31866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lvl="1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lvl="2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lvl="3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lvl="4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lvl="5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lvl="6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lvl="7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lvl="8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9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9"/>
          <p:cNvSpPr txBox="1"/>
          <p:nvPr>
            <p:ph idx="1" type="body"/>
          </p:nvPr>
        </p:nvSpPr>
        <p:spPr>
          <a:xfrm>
            <a:off x="425250" y="1639170"/>
            <a:ext cx="31866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0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30"/>
          <p:cNvSpPr txBox="1"/>
          <p:nvPr>
            <p:ph idx="1" type="body"/>
          </p:nvPr>
        </p:nvSpPr>
        <p:spPr>
          <a:xfrm>
            <a:off x="425250" y="1639170"/>
            <a:ext cx="15549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30"/>
          <p:cNvSpPr txBox="1"/>
          <p:nvPr>
            <p:ph idx="2" type="body"/>
          </p:nvPr>
        </p:nvSpPr>
        <p:spPr>
          <a:xfrm>
            <a:off x="2058210" y="1639170"/>
            <a:ext cx="15549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1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2"/>
          <p:cNvSpPr txBox="1"/>
          <p:nvPr>
            <p:ph idx="1" type="subTitle"/>
          </p:nvPr>
        </p:nvSpPr>
        <p:spPr>
          <a:xfrm>
            <a:off x="425250" y="640170"/>
            <a:ext cx="3186600" cy="42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lvl="1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lvl="2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lvl="3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lvl="4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lvl="5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lvl="6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lvl="7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lvl="8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3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33"/>
          <p:cNvSpPr txBox="1"/>
          <p:nvPr>
            <p:ph idx="1" type="body"/>
          </p:nvPr>
        </p:nvSpPr>
        <p:spPr>
          <a:xfrm>
            <a:off x="42525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7" name="Google Shape;127;p33"/>
          <p:cNvSpPr txBox="1"/>
          <p:nvPr>
            <p:ph idx="2" type="body"/>
          </p:nvPr>
        </p:nvSpPr>
        <p:spPr>
          <a:xfrm>
            <a:off x="2058210" y="1639170"/>
            <a:ext cx="15549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8" name="Google Shape;128;p33"/>
          <p:cNvSpPr txBox="1"/>
          <p:nvPr>
            <p:ph idx="3" type="body"/>
          </p:nvPr>
        </p:nvSpPr>
        <p:spPr>
          <a:xfrm>
            <a:off x="425250" y="319383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4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34"/>
          <p:cNvSpPr txBox="1"/>
          <p:nvPr>
            <p:ph idx="1" type="body"/>
          </p:nvPr>
        </p:nvSpPr>
        <p:spPr>
          <a:xfrm>
            <a:off x="425250" y="1639170"/>
            <a:ext cx="15549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2" name="Google Shape;132;p34"/>
          <p:cNvSpPr txBox="1"/>
          <p:nvPr>
            <p:ph idx="2" type="body"/>
          </p:nvPr>
        </p:nvSpPr>
        <p:spPr>
          <a:xfrm>
            <a:off x="205821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3" name="Google Shape;133;p34"/>
          <p:cNvSpPr txBox="1"/>
          <p:nvPr>
            <p:ph idx="3" type="body"/>
          </p:nvPr>
        </p:nvSpPr>
        <p:spPr>
          <a:xfrm>
            <a:off x="2058210" y="319383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35"/>
          <p:cNvSpPr txBox="1"/>
          <p:nvPr>
            <p:ph idx="1" type="body"/>
          </p:nvPr>
        </p:nvSpPr>
        <p:spPr>
          <a:xfrm>
            <a:off x="42525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7" name="Google Shape;137;p35"/>
          <p:cNvSpPr txBox="1"/>
          <p:nvPr>
            <p:ph idx="2" type="body"/>
          </p:nvPr>
        </p:nvSpPr>
        <p:spPr>
          <a:xfrm>
            <a:off x="205821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8" name="Google Shape;138;p35"/>
          <p:cNvSpPr txBox="1"/>
          <p:nvPr>
            <p:ph idx="3" type="body"/>
          </p:nvPr>
        </p:nvSpPr>
        <p:spPr>
          <a:xfrm>
            <a:off x="425250" y="3193830"/>
            <a:ext cx="31866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6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36"/>
          <p:cNvSpPr txBox="1"/>
          <p:nvPr>
            <p:ph idx="1" type="body"/>
          </p:nvPr>
        </p:nvSpPr>
        <p:spPr>
          <a:xfrm>
            <a:off x="425250" y="1639170"/>
            <a:ext cx="31866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2" name="Google Shape;142;p36"/>
          <p:cNvSpPr txBox="1"/>
          <p:nvPr>
            <p:ph idx="2" type="body"/>
          </p:nvPr>
        </p:nvSpPr>
        <p:spPr>
          <a:xfrm>
            <a:off x="425250" y="3193830"/>
            <a:ext cx="31866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7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" name="Google Shape;145;p37"/>
          <p:cNvSpPr txBox="1"/>
          <p:nvPr>
            <p:ph idx="1" type="body"/>
          </p:nvPr>
        </p:nvSpPr>
        <p:spPr>
          <a:xfrm>
            <a:off x="42525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6" name="Google Shape;146;p37"/>
          <p:cNvSpPr txBox="1"/>
          <p:nvPr>
            <p:ph idx="2" type="body"/>
          </p:nvPr>
        </p:nvSpPr>
        <p:spPr>
          <a:xfrm>
            <a:off x="2058210" y="163917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7" name="Google Shape;147;p37"/>
          <p:cNvSpPr txBox="1"/>
          <p:nvPr>
            <p:ph idx="3" type="body"/>
          </p:nvPr>
        </p:nvSpPr>
        <p:spPr>
          <a:xfrm>
            <a:off x="425250" y="319383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8" name="Google Shape;148;p37"/>
          <p:cNvSpPr txBox="1"/>
          <p:nvPr>
            <p:ph idx="4" type="body"/>
          </p:nvPr>
        </p:nvSpPr>
        <p:spPr>
          <a:xfrm>
            <a:off x="2058210" y="3193830"/>
            <a:ext cx="15549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1" name="Google Shape;151;p38"/>
          <p:cNvSpPr txBox="1"/>
          <p:nvPr>
            <p:ph idx="1" type="body"/>
          </p:nvPr>
        </p:nvSpPr>
        <p:spPr>
          <a:xfrm>
            <a:off x="425250" y="163917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2" name="Google Shape;152;p38"/>
          <p:cNvSpPr txBox="1"/>
          <p:nvPr>
            <p:ph idx="2" type="body"/>
          </p:nvPr>
        </p:nvSpPr>
        <p:spPr>
          <a:xfrm>
            <a:off x="1502820" y="163917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38"/>
          <p:cNvSpPr txBox="1"/>
          <p:nvPr>
            <p:ph idx="3" type="body"/>
          </p:nvPr>
        </p:nvSpPr>
        <p:spPr>
          <a:xfrm>
            <a:off x="2580390" y="163917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4" name="Google Shape;154;p38"/>
          <p:cNvSpPr txBox="1"/>
          <p:nvPr>
            <p:ph idx="4" type="body"/>
          </p:nvPr>
        </p:nvSpPr>
        <p:spPr>
          <a:xfrm>
            <a:off x="425250" y="319383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5" name="Google Shape;155;p38"/>
          <p:cNvSpPr txBox="1"/>
          <p:nvPr>
            <p:ph idx="5" type="body"/>
          </p:nvPr>
        </p:nvSpPr>
        <p:spPr>
          <a:xfrm>
            <a:off x="1502820" y="319383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6" name="Google Shape;156;p38"/>
          <p:cNvSpPr txBox="1"/>
          <p:nvPr>
            <p:ph idx="6" type="body"/>
          </p:nvPr>
        </p:nvSpPr>
        <p:spPr>
          <a:xfrm>
            <a:off x="2580390" y="3193830"/>
            <a:ext cx="10260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1"/>
          <p:cNvSpPr txBox="1"/>
          <p:nvPr>
            <p:ph type="title"/>
          </p:nvPr>
        </p:nvSpPr>
        <p:spPr>
          <a:xfrm>
            <a:off x="45711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5" name="Google Shape;165;p41"/>
          <p:cNvSpPr txBox="1"/>
          <p:nvPr>
            <p:ph idx="1" type="subTitle"/>
          </p:nvPr>
        </p:nvSpPr>
        <p:spPr>
          <a:xfrm>
            <a:off x="457110" y="1203390"/>
            <a:ext cx="8229300" cy="298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lvl="1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lvl="2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lvl="3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lvl="4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lvl="5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lvl="6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lvl="7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lvl="8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2"/>
          <p:cNvSpPr txBox="1"/>
          <p:nvPr>
            <p:ph type="title"/>
          </p:nvPr>
        </p:nvSpPr>
        <p:spPr>
          <a:xfrm>
            <a:off x="45711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42"/>
          <p:cNvSpPr txBox="1"/>
          <p:nvPr>
            <p:ph idx="1" type="body"/>
          </p:nvPr>
        </p:nvSpPr>
        <p:spPr>
          <a:xfrm>
            <a:off x="457110" y="1203390"/>
            <a:ext cx="8229300" cy="29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3"/>
          <p:cNvSpPr txBox="1"/>
          <p:nvPr>
            <p:ph type="title"/>
          </p:nvPr>
        </p:nvSpPr>
        <p:spPr>
          <a:xfrm>
            <a:off x="45711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1" name="Google Shape;171;p43"/>
          <p:cNvSpPr txBox="1"/>
          <p:nvPr>
            <p:ph idx="1" type="body"/>
          </p:nvPr>
        </p:nvSpPr>
        <p:spPr>
          <a:xfrm>
            <a:off x="457110" y="1203390"/>
            <a:ext cx="4015800" cy="29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2" name="Google Shape;172;p43"/>
          <p:cNvSpPr txBox="1"/>
          <p:nvPr>
            <p:ph idx="2" type="body"/>
          </p:nvPr>
        </p:nvSpPr>
        <p:spPr>
          <a:xfrm>
            <a:off x="4673970" y="1203390"/>
            <a:ext cx="4015800" cy="29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4"/>
          <p:cNvSpPr txBox="1"/>
          <p:nvPr>
            <p:ph type="title"/>
          </p:nvPr>
        </p:nvSpPr>
        <p:spPr>
          <a:xfrm>
            <a:off x="45711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5"/>
          <p:cNvSpPr txBox="1"/>
          <p:nvPr>
            <p:ph idx="1" type="subTitle"/>
          </p:nvPr>
        </p:nvSpPr>
        <p:spPr>
          <a:xfrm>
            <a:off x="457110" y="205200"/>
            <a:ext cx="82293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lvl="1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lvl="2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lvl="3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lvl="4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lvl="5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lvl="6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lvl="7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lvl="8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6"/>
          <p:cNvSpPr txBox="1"/>
          <p:nvPr>
            <p:ph type="title"/>
          </p:nvPr>
        </p:nvSpPr>
        <p:spPr>
          <a:xfrm>
            <a:off x="45711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46"/>
          <p:cNvSpPr txBox="1"/>
          <p:nvPr>
            <p:ph idx="1" type="body"/>
          </p:nvPr>
        </p:nvSpPr>
        <p:spPr>
          <a:xfrm>
            <a:off x="45711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0" name="Google Shape;180;p46"/>
          <p:cNvSpPr txBox="1"/>
          <p:nvPr>
            <p:ph idx="2" type="body"/>
          </p:nvPr>
        </p:nvSpPr>
        <p:spPr>
          <a:xfrm>
            <a:off x="4673970" y="1203390"/>
            <a:ext cx="4015800" cy="29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1" name="Google Shape;181;p46"/>
          <p:cNvSpPr txBox="1"/>
          <p:nvPr>
            <p:ph idx="3" type="body"/>
          </p:nvPr>
        </p:nvSpPr>
        <p:spPr>
          <a:xfrm>
            <a:off x="45711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7"/>
          <p:cNvSpPr txBox="1"/>
          <p:nvPr>
            <p:ph type="title"/>
          </p:nvPr>
        </p:nvSpPr>
        <p:spPr>
          <a:xfrm>
            <a:off x="45711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4" name="Google Shape;184;p47"/>
          <p:cNvSpPr txBox="1"/>
          <p:nvPr>
            <p:ph idx="1" type="body"/>
          </p:nvPr>
        </p:nvSpPr>
        <p:spPr>
          <a:xfrm>
            <a:off x="457110" y="1203390"/>
            <a:ext cx="4015800" cy="29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" name="Google Shape;185;p47"/>
          <p:cNvSpPr txBox="1"/>
          <p:nvPr>
            <p:ph idx="2" type="body"/>
          </p:nvPr>
        </p:nvSpPr>
        <p:spPr>
          <a:xfrm>
            <a:off x="467397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6" name="Google Shape;186;p47"/>
          <p:cNvSpPr txBox="1"/>
          <p:nvPr>
            <p:ph idx="3" type="body"/>
          </p:nvPr>
        </p:nvSpPr>
        <p:spPr>
          <a:xfrm>
            <a:off x="467397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8"/>
          <p:cNvSpPr txBox="1"/>
          <p:nvPr>
            <p:ph type="title"/>
          </p:nvPr>
        </p:nvSpPr>
        <p:spPr>
          <a:xfrm>
            <a:off x="45711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9" name="Google Shape;189;p48"/>
          <p:cNvSpPr txBox="1"/>
          <p:nvPr>
            <p:ph idx="1" type="body"/>
          </p:nvPr>
        </p:nvSpPr>
        <p:spPr>
          <a:xfrm>
            <a:off x="45711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0" name="Google Shape;190;p48"/>
          <p:cNvSpPr txBox="1"/>
          <p:nvPr>
            <p:ph idx="2" type="body"/>
          </p:nvPr>
        </p:nvSpPr>
        <p:spPr>
          <a:xfrm>
            <a:off x="467397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1" name="Google Shape;191;p48"/>
          <p:cNvSpPr txBox="1"/>
          <p:nvPr>
            <p:ph idx="3" type="body"/>
          </p:nvPr>
        </p:nvSpPr>
        <p:spPr>
          <a:xfrm>
            <a:off x="457110" y="2761560"/>
            <a:ext cx="82293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9"/>
          <p:cNvSpPr txBox="1"/>
          <p:nvPr>
            <p:ph type="title"/>
          </p:nvPr>
        </p:nvSpPr>
        <p:spPr>
          <a:xfrm>
            <a:off x="45711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4" name="Google Shape;194;p49"/>
          <p:cNvSpPr txBox="1"/>
          <p:nvPr>
            <p:ph idx="1" type="body"/>
          </p:nvPr>
        </p:nvSpPr>
        <p:spPr>
          <a:xfrm>
            <a:off x="457110" y="1203390"/>
            <a:ext cx="82293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5" name="Google Shape;195;p49"/>
          <p:cNvSpPr txBox="1"/>
          <p:nvPr>
            <p:ph idx="2" type="body"/>
          </p:nvPr>
        </p:nvSpPr>
        <p:spPr>
          <a:xfrm>
            <a:off x="457110" y="2761560"/>
            <a:ext cx="82293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0"/>
          <p:cNvSpPr txBox="1"/>
          <p:nvPr>
            <p:ph type="title"/>
          </p:nvPr>
        </p:nvSpPr>
        <p:spPr>
          <a:xfrm>
            <a:off x="45711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" name="Google Shape;198;p50"/>
          <p:cNvSpPr txBox="1"/>
          <p:nvPr>
            <p:ph idx="1" type="body"/>
          </p:nvPr>
        </p:nvSpPr>
        <p:spPr>
          <a:xfrm>
            <a:off x="45711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9" name="Google Shape;199;p50"/>
          <p:cNvSpPr txBox="1"/>
          <p:nvPr>
            <p:ph idx="2" type="body"/>
          </p:nvPr>
        </p:nvSpPr>
        <p:spPr>
          <a:xfrm>
            <a:off x="4673970" y="120339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0" name="Google Shape;200;p50"/>
          <p:cNvSpPr txBox="1"/>
          <p:nvPr>
            <p:ph idx="3" type="body"/>
          </p:nvPr>
        </p:nvSpPr>
        <p:spPr>
          <a:xfrm>
            <a:off x="45711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1" name="Google Shape;201;p50"/>
          <p:cNvSpPr txBox="1"/>
          <p:nvPr>
            <p:ph idx="4" type="body"/>
          </p:nvPr>
        </p:nvSpPr>
        <p:spPr>
          <a:xfrm>
            <a:off x="4673970" y="276156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1"/>
          <p:cNvSpPr txBox="1"/>
          <p:nvPr>
            <p:ph type="title"/>
          </p:nvPr>
        </p:nvSpPr>
        <p:spPr>
          <a:xfrm>
            <a:off x="45711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4" name="Google Shape;204;p51"/>
          <p:cNvSpPr txBox="1"/>
          <p:nvPr>
            <p:ph idx="1" type="body"/>
          </p:nvPr>
        </p:nvSpPr>
        <p:spPr>
          <a:xfrm>
            <a:off x="457110" y="1203390"/>
            <a:ext cx="26499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5" name="Google Shape;205;p51"/>
          <p:cNvSpPr txBox="1"/>
          <p:nvPr>
            <p:ph idx="2" type="body"/>
          </p:nvPr>
        </p:nvSpPr>
        <p:spPr>
          <a:xfrm>
            <a:off x="3239730" y="1203390"/>
            <a:ext cx="26499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6" name="Google Shape;206;p51"/>
          <p:cNvSpPr txBox="1"/>
          <p:nvPr>
            <p:ph idx="3" type="body"/>
          </p:nvPr>
        </p:nvSpPr>
        <p:spPr>
          <a:xfrm>
            <a:off x="6022350" y="1203390"/>
            <a:ext cx="26499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7" name="Google Shape;207;p51"/>
          <p:cNvSpPr txBox="1"/>
          <p:nvPr>
            <p:ph idx="4" type="body"/>
          </p:nvPr>
        </p:nvSpPr>
        <p:spPr>
          <a:xfrm>
            <a:off x="457110" y="2761560"/>
            <a:ext cx="26499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8" name="Google Shape;208;p51"/>
          <p:cNvSpPr txBox="1"/>
          <p:nvPr>
            <p:ph idx="5" type="body"/>
          </p:nvPr>
        </p:nvSpPr>
        <p:spPr>
          <a:xfrm>
            <a:off x="3239730" y="2761560"/>
            <a:ext cx="26499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9" name="Google Shape;209;p51"/>
          <p:cNvSpPr txBox="1"/>
          <p:nvPr>
            <p:ph idx="6" type="body"/>
          </p:nvPr>
        </p:nvSpPr>
        <p:spPr>
          <a:xfrm>
            <a:off x="6022350" y="2761560"/>
            <a:ext cx="26499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4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5" Type="http://schemas.openxmlformats.org/officeDocument/2006/relationships/theme" Target="../theme/theme5.xml"/><Relationship Id="rId1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image" Target="../media/image16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4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iversity at Buffalo, The State University of New York logo" id="51" name="Google Shape;5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6760" y="240840"/>
            <a:ext cx="3600181" cy="26676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93830" y="2976480"/>
            <a:ext cx="4978500" cy="12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493830" y="1117800"/>
            <a:ext cx="4978500" cy="1789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pic>
        <p:nvPicPr>
          <p:cNvPr descr="University at Buffalo, The State University of New York logo" id="54" name="Google Shape;5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5180" y="4530870"/>
            <a:ext cx="3600181" cy="26676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iversity at Buffalo, The State University of New York logo" id="104" name="Google Shape;104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6760" y="240840"/>
            <a:ext cx="3600181" cy="26676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6"/>
          <p:cNvSpPr txBox="1"/>
          <p:nvPr>
            <p:ph type="title"/>
          </p:nvPr>
        </p:nvSpPr>
        <p:spPr>
          <a:xfrm>
            <a:off x="425250" y="640170"/>
            <a:ext cx="31866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425250" y="1639170"/>
            <a:ext cx="31866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6"/>
          <p:cNvSpPr txBox="1"/>
          <p:nvPr>
            <p:ph idx="2" type="body"/>
          </p:nvPr>
        </p:nvSpPr>
        <p:spPr>
          <a:xfrm>
            <a:off x="3871530" y="1482300"/>
            <a:ext cx="4743600" cy="29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6"/>
          <p:cNvSpPr txBox="1"/>
          <p:nvPr>
            <p:ph idx="11" type="ftr"/>
          </p:nvPr>
        </p:nvSpPr>
        <p:spPr>
          <a:xfrm>
            <a:off x="5680800" y="4739850"/>
            <a:ext cx="30858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iversity at Buffalo, The State University of New York logo" id="158" name="Google Shape;158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6760" y="240840"/>
            <a:ext cx="3599906" cy="2664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iversity at Buffalo, The State University of New York logo" id="159" name="Google Shape;159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6760" y="240840"/>
            <a:ext cx="3599906" cy="26649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9"/>
          <p:cNvSpPr txBox="1"/>
          <p:nvPr>
            <p:ph type="title"/>
          </p:nvPr>
        </p:nvSpPr>
        <p:spPr>
          <a:xfrm>
            <a:off x="45711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61" name="Google Shape;161;p39"/>
          <p:cNvSpPr txBox="1"/>
          <p:nvPr>
            <p:ph idx="1" type="body"/>
          </p:nvPr>
        </p:nvSpPr>
        <p:spPr>
          <a:xfrm>
            <a:off x="457110" y="1203390"/>
            <a:ext cx="8229300" cy="29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2"/>
          <p:cNvSpPr txBox="1"/>
          <p:nvPr/>
        </p:nvSpPr>
        <p:spPr>
          <a:xfrm>
            <a:off x="493838" y="1117800"/>
            <a:ext cx="5597700" cy="1789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PHOTO EDITING - </a:t>
            </a:r>
            <a:r>
              <a:rPr b="1" lang="en" sz="4500">
                <a:solidFill>
                  <a:srgbClr val="FFFFFF"/>
                </a:solidFill>
              </a:rPr>
              <a:t>Development</a:t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52"/>
          <p:cNvSpPr txBox="1"/>
          <p:nvPr/>
        </p:nvSpPr>
        <p:spPr>
          <a:xfrm>
            <a:off x="493830" y="2976480"/>
            <a:ext cx="4978500" cy="12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CSE 611 – MS Project Development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Professor – Jinjun Xiong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25" y="1163600"/>
            <a:ext cx="8964652" cy="39799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61"/>
          <p:cNvSpPr txBox="1"/>
          <p:nvPr/>
        </p:nvSpPr>
        <p:spPr>
          <a:xfrm>
            <a:off x="176100" y="770275"/>
            <a:ext cx="31212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change - Before Fix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2"/>
          <p:cNvSpPr txBox="1"/>
          <p:nvPr/>
        </p:nvSpPr>
        <p:spPr>
          <a:xfrm>
            <a:off x="117750" y="760550"/>
            <a:ext cx="33546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Background change - After Fix</a:t>
            </a:r>
            <a:endParaRPr/>
          </a:p>
        </p:txBody>
      </p:sp>
      <p:pic>
        <p:nvPicPr>
          <p:cNvPr id="275" name="Google Shape;27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53150"/>
            <a:ext cx="8839200" cy="359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5" y="813575"/>
            <a:ext cx="8839200" cy="41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64"/>
          <p:cNvSpPr txBox="1"/>
          <p:nvPr/>
        </p:nvSpPr>
        <p:spPr>
          <a:xfrm>
            <a:off x="425250" y="640440"/>
            <a:ext cx="49383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5BBB"/>
                </a:solidFill>
                <a:latin typeface="Georgia"/>
                <a:ea typeface="Georgia"/>
                <a:cs typeface="Georgia"/>
                <a:sym typeface="Georgia"/>
              </a:rPr>
              <a:t>Wireframe Review &amp; Direction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64"/>
          <p:cNvSpPr txBox="1"/>
          <p:nvPr/>
        </p:nvSpPr>
        <p:spPr>
          <a:xfrm>
            <a:off x="339930" y="1671840"/>
            <a:ext cx="81834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666666"/>
                </a:solidFill>
              </a:rPr>
              <a:t>Wireframe Overview</a:t>
            </a:r>
            <a:endParaRPr b="1" sz="1400">
              <a:solidFill>
                <a:srgbClr val="666666"/>
              </a:solidFill>
            </a:endParaRPr>
          </a:p>
          <a:p>
            <a:pPr indent="-2794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5BBB"/>
              </a:buClr>
              <a:buSzPts val="1400"/>
              <a:buChar char="•"/>
            </a:pPr>
            <a:r>
              <a:rPr lang="en" sz="1400">
                <a:solidFill>
                  <a:srgbClr val="666666"/>
                </a:solidFill>
              </a:rPr>
              <a:t>Presents a skeletal visualization of our User Interface (UI).</a:t>
            </a:r>
            <a:endParaRPr sz="1400">
              <a:solidFill>
                <a:srgbClr val="666666"/>
              </a:solidFill>
            </a:endParaRPr>
          </a:p>
          <a:p>
            <a:pPr indent="-2794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5BBB"/>
              </a:buClr>
              <a:buSzPts val="1400"/>
              <a:buChar char="•"/>
            </a:pPr>
            <a:r>
              <a:rPr lang="en" sz="1400">
                <a:solidFill>
                  <a:srgbClr val="666666"/>
                </a:solidFill>
              </a:rPr>
              <a:t>Previously shown wireframes showcase the layout for both the home page and feature pages of our Photo Editor.</a:t>
            </a:r>
            <a:endParaRPr sz="14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666666"/>
                </a:solidFill>
              </a:rPr>
              <a:t>Main Page Highlights</a:t>
            </a:r>
            <a:endParaRPr b="1" sz="14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666666"/>
                </a:solidFill>
              </a:rPr>
              <a:t>a. Feature Cards</a:t>
            </a:r>
            <a:endParaRPr sz="1400">
              <a:solidFill>
                <a:srgbClr val="666666"/>
              </a:solidFill>
            </a:endParaRPr>
          </a:p>
          <a:p>
            <a:pPr indent="-2540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 sz="1400">
                <a:solidFill>
                  <a:srgbClr val="666666"/>
                </a:solidFill>
              </a:rPr>
              <a:t>Multiple cards detailing each feature.</a:t>
            </a:r>
            <a:endParaRPr sz="1400">
              <a:solidFill>
                <a:srgbClr val="666666"/>
              </a:solidFill>
            </a:endParaRPr>
          </a:p>
          <a:p>
            <a:pPr indent="-2540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 sz="1400">
                <a:solidFill>
                  <a:srgbClr val="666666"/>
                </a:solidFill>
              </a:rPr>
              <a:t>Each card is accompanied by a concise explanation of its functionality.</a:t>
            </a:r>
            <a:endParaRPr sz="14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666666"/>
                </a:solidFill>
              </a:rPr>
              <a:t>b. Navigation &amp; Flow</a:t>
            </a:r>
            <a:endParaRPr sz="1400">
              <a:solidFill>
                <a:srgbClr val="666666"/>
              </a:solidFill>
            </a:endParaRPr>
          </a:p>
          <a:p>
            <a:pPr indent="-2540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 sz="1400">
                <a:solidFill>
                  <a:srgbClr val="666666"/>
                </a:solidFill>
              </a:rPr>
              <a:t>Clicking on any feature card leads to its respective feature page.</a:t>
            </a:r>
            <a:endParaRPr sz="1400">
              <a:solidFill>
                <a:srgbClr val="666666"/>
              </a:solidFill>
            </a:endParaRPr>
          </a:p>
          <a:p>
            <a:pPr indent="-2540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 sz="1400">
                <a:solidFill>
                  <a:srgbClr val="666666"/>
                </a:solidFill>
              </a:rPr>
              <a:t>Intuitive layout ensures easy user navigation.</a:t>
            </a:r>
            <a:endParaRPr sz="14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5"/>
          <p:cNvSpPr txBox="1"/>
          <p:nvPr/>
        </p:nvSpPr>
        <p:spPr>
          <a:xfrm>
            <a:off x="425250" y="640440"/>
            <a:ext cx="49383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5BBB"/>
                </a:solidFill>
                <a:latin typeface="Georgia"/>
                <a:ea typeface="Georgia"/>
                <a:cs typeface="Georgia"/>
                <a:sym typeface="Georgia"/>
              </a:rPr>
              <a:t>Wireframe Review &amp; Direction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65"/>
          <p:cNvSpPr txBox="1"/>
          <p:nvPr/>
        </p:nvSpPr>
        <p:spPr>
          <a:xfrm>
            <a:off x="339930" y="1671840"/>
            <a:ext cx="81834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en" sz="1400">
                <a:solidFill>
                  <a:srgbClr val="666666"/>
                </a:solidFill>
              </a:rPr>
              <a:t>Feature Page Layout</a:t>
            </a:r>
            <a:endParaRPr b="1" sz="14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" sz="1400">
                <a:solidFill>
                  <a:srgbClr val="666666"/>
                </a:solidFill>
              </a:rPr>
              <a:t>a. Options Panel</a:t>
            </a:r>
            <a:endParaRPr sz="1400">
              <a:solidFill>
                <a:srgbClr val="666666"/>
              </a:solidFill>
            </a:endParaRPr>
          </a:p>
          <a:p>
            <a:pPr indent="-2540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 sz="1400">
                <a:solidFill>
                  <a:srgbClr val="666666"/>
                </a:solidFill>
              </a:rPr>
              <a:t>Positioned to the left.</a:t>
            </a:r>
            <a:endParaRPr sz="1400">
              <a:solidFill>
                <a:srgbClr val="666666"/>
              </a:solidFill>
            </a:endParaRPr>
          </a:p>
          <a:p>
            <a:pPr indent="-2540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 sz="1400">
                <a:solidFill>
                  <a:srgbClr val="666666"/>
                </a:solidFill>
              </a:rPr>
              <a:t>Contains specific controls related to the chosen feature.</a:t>
            </a:r>
            <a:endParaRPr sz="14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" sz="1400">
                <a:solidFill>
                  <a:srgbClr val="666666"/>
                </a:solidFill>
              </a:rPr>
              <a:t>b. Image Interaction</a:t>
            </a:r>
            <a:endParaRPr sz="1400">
              <a:solidFill>
                <a:srgbClr val="666666"/>
              </a:solidFill>
            </a:endParaRPr>
          </a:p>
          <a:p>
            <a:pPr indent="-2540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 sz="1400">
                <a:solidFill>
                  <a:srgbClr val="666666"/>
                </a:solidFill>
              </a:rPr>
              <a:t>Located to the right.</a:t>
            </a:r>
            <a:endParaRPr sz="1400">
              <a:solidFill>
                <a:srgbClr val="666666"/>
              </a:solidFill>
            </a:endParaRPr>
          </a:p>
          <a:p>
            <a:pPr indent="-2540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 sz="1400">
                <a:solidFill>
                  <a:srgbClr val="666666"/>
                </a:solidFill>
              </a:rPr>
              <a:t>Allows users to upload, preview the edited image, and download it seamlessly.</a:t>
            </a:r>
            <a:endParaRPr sz="14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en" sz="1400">
                <a:solidFill>
                  <a:srgbClr val="666666"/>
                </a:solidFill>
              </a:rPr>
              <a:t>Direction Forward</a:t>
            </a:r>
            <a:endParaRPr b="1" sz="1400">
              <a:solidFill>
                <a:srgbClr val="666666"/>
              </a:solidFill>
            </a:endParaRPr>
          </a:p>
          <a:p>
            <a:pPr indent="-2540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 sz="1400">
                <a:solidFill>
                  <a:srgbClr val="666666"/>
                </a:solidFill>
              </a:rPr>
              <a:t>Upholding the existing UI design due to its proven effectiveness.</a:t>
            </a:r>
            <a:endParaRPr sz="1400">
              <a:solidFill>
                <a:srgbClr val="666666"/>
              </a:solidFill>
            </a:endParaRPr>
          </a:p>
          <a:p>
            <a:pPr indent="-254000" lvl="0" marL="342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 sz="1400">
                <a:solidFill>
                  <a:srgbClr val="666666"/>
                </a:solidFill>
              </a:rPr>
              <a:t>Prioritizing User Experience (UX) enhancements to ensure a smoother and more intuitive journey for our users.</a:t>
            </a:r>
            <a:endParaRPr sz="14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6"/>
          <p:cNvSpPr txBox="1"/>
          <p:nvPr/>
        </p:nvSpPr>
        <p:spPr>
          <a:xfrm>
            <a:off x="425250" y="640440"/>
            <a:ext cx="49383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5BBB"/>
                </a:solidFill>
                <a:latin typeface="Georgia"/>
                <a:ea typeface="Georgia"/>
                <a:cs typeface="Georgia"/>
                <a:sym typeface="Georgia"/>
              </a:rPr>
              <a:t>Progress on Image Compression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66"/>
          <p:cNvSpPr txBox="1"/>
          <p:nvPr/>
        </p:nvSpPr>
        <p:spPr>
          <a:xfrm>
            <a:off x="339930" y="1671840"/>
            <a:ext cx="81834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en">
                <a:solidFill>
                  <a:srgbClr val="666666"/>
                </a:solidFill>
              </a:rPr>
              <a:t>Image Compression Research &amp; Implementation</a:t>
            </a:r>
            <a:endParaRPr b="1" sz="14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Research Overview</a:t>
            </a:r>
            <a:endParaRPr>
              <a:solidFill>
                <a:srgbClr val="666666"/>
              </a:solidFill>
            </a:endParaRPr>
          </a:p>
          <a:p>
            <a:pPr indent="-3175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>
                <a:solidFill>
                  <a:srgbClr val="666666"/>
                </a:solidFill>
              </a:rPr>
              <a:t>Investigated various methodologies for efficient image compression.</a:t>
            </a:r>
            <a:endParaRPr>
              <a:solidFill>
                <a:srgbClr val="666666"/>
              </a:solidFill>
            </a:endParaRPr>
          </a:p>
          <a:p>
            <a:pPr indent="-3175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>
                <a:solidFill>
                  <a:srgbClr val="666666"/>
                </a:solidFill>
              </a:rPr>
              <a:t>Prioritized methods that strike a balance between compression efficiency and image quality.</a:t>
            </a:r>
            <a:endParaRPr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666666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4"/>
                </a:solidFill>
              </a:rPr>
              <a:t>Identified Techniques</a:t>
            </a:r>
            <a:endParaRPr b="1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4"/>
                </a:solidFill>
              </a:rPr>
              <a:t>a. Pillow Library</a:t>
            </a:r>
            <a:endParaRPr b="1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4"/>
                </a:solidFill>
              </a:rPr>
              <a:t>Simple and straightforward method using the quality parameter for JPEG images.</a:t>
            </a:r>
            <a:endParaRPr sz="12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4"/>
                </a:solidFill>
              </a:rPr>
              <a:t>Suitable for a wide variety of image file formats.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67"/>
          <p:cNvSpPr txBox="1"/>
          <p:nvPr/>
        </p:nvSpPr>
        <p:spPr>
          <a:xfrm>
            <a:off x="425250" y="640440"/>
            <a:ext cx="49383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5BBB"/>
                </a:solidFill>
                <a:latin typeface="Georgia"/>
                <a:ea typeface="Georgia"/>
                <a:cs typeface="Georgia"/>
                <a:sym typeface="Georgia"/>
              </a:rPr>
              <a:t>Progress on Image Compression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67"/>
          <p:cNvSpPr txBox="1"/>
          <p:nvPr/>
        </p:nvSpPr>
        <p:spPr>
          <a:xfrm>
            <a:off x="339930" y="1671840"/>
            <a:ext cx="81834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66666"/>
                </a:solidFill>
              </a:rPr>
              <a:t>Identified Techniques</a:t>
            </a:r>
            <a:endParaRPr b="1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66666"/>
                </a:solidFill>
              </a:rPr>
              <a:t>a. Pillow Library</a:t>
            </a:r>
            <a:endParaRPr b="1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6666"/>
                </a:solidFill>
              </a:rPr>
              <a:t>Simple and straightforward method using the quality parameter for JPEG images.</a:t>
            </a:r>
            <a:endParaRPr sz="12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6666"/>
                </a:solidFill>
              </a:rPr>
              <a:t>Suitable for a wide variety of image file formats.</a:t>
            </a:r>
            <a:endParaRPr sz="12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66666"/>
                </a:solidFill>
              </a:rPr>
              <a:t>b. Deep Learning Models</a:t>
            </a:r>
            <a:endParaRPr b="1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6666"/>
                </a:solidFill>
              </a:rPr>
              <a:t>Advanced models designed for high-quality image compression.</a:t>
            </a:r>
            <a:endParaRPr sz="12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6666"/>
                </a:solidFill>
              </a:rPr>
              <a:t>Preserves image quality even at higher compression rates.</a:t>
            </a:r>
            <a:endParaRPr sz="12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66666"/>
                </a:solidFill>
              </a:rPr>
              <a:t>c. Specialized Compression Libraries</a:t>
            </a:r>
            <a:endParaRPr b="1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6666"/>
                </a:solidFill>
              </a:rPr>
              <a:t>Tools such as imageio, opencv, and tinyPNG.</a:t>
            </a:r>
            <a:endParaRPr sz="12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6666"/>
                </a:solidFill>
              </a:rPr>
              <a:t>Offer advanced compression algorithms and options.</a:t>
            </a:r>
            <a:endParaRPr sz="12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66666"/>
                </a:solidFill>
              </a:rPr>
              <a:t>d. Dynamic Compression</a:t>
            </a:r>
            <a:endParaRPr b="1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6666"/>
                </a:solidFill>
              </a:rPr>
              <a:t>Analyzes image content for region-specific compression.</a:t>
            </a:r>
            <a:endParaRPr sz="12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6666"/>
                </a:solidFill>
              </a:rPr>
              <a:t>Maintains details in vital areas, compressing others more aggressively.</a:t>
            </a:r>
            <a:endParaRPr sz="12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8"/>
          <p:cNvSpPr txBox="1"/>
          <p:nvPr/>
        </p:nvSpPr>
        <p:spPr>
          <a:xfrm>
            <a:off x="425250" y="640440"/>
            <a:ext cx="49383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5BBB"/>
                </a:solidFill>
                <a:latin typeface="Georgia"/>
                <a:ea typeface="Georgia"/>
                <a:cs typeface="Georgia"/>
                <a:sym typeface="Georgia"/>
              </a:rPr>
              <a:t>Progress on Image Compression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68"/>
          <p:cNvSpPr txBox="1"/>
          <p:nvPr/>
        </p:nvSpPr>
        <p:spPr>
          <a:xfrm>
            <a:off x="339930" y="1671840"/>
            <a:ext cx="81834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</a:rPr>
              <a:t>Did some POC work just to understand how I can implement Image Compression.</a:t>
            </a:r>
            <a:endParaRPr b="1" sz="12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66666"/>
                </a:solidFill>
              </a:rPr>
              <a:t>Next Steps</a:t>
            </a:r>
            <a:endParaRPr b="1">
              <a:solidFill>
                <a:srgbClr val="666666"/>
              </a:solidFill>
            </a:endParaRPr>
          </a:p>
          <a:p>
            <a:pPr indent="-304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</a:pPr>
            <a:r>
              <a:rPr lang="en" sz="1200">
                <a:solidFill>
                  <a:srgbClr val="666666"/>
                </a:solidFill>
              </a:rPr>
              <a:t>Develop the feature within our Flask backend, allowing users to compress images effectively.</a:t>
            </a:r>
            <a:endParaRPr sz="1200">
              <a:solidFill>
                <a:srgbClr val="666666"/>
              </a:solidFill>
            </a:endParaRPr>
          </a:p>
          <a:p>
            <a:pPr indent="-304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</a:pPr>
            <a:r>
              <a:rPr lang="en" sz="1200">
                <a:solidFill>
                  <a:srgbClr val="666666"/>
                </a:solidFill>
              </a:rPr>
              <a:t>Continuously monitor user feedback to ensure the quality and efficiency of our solution.</a:t>
            </a:r>
            <a:endParaRPr sz="1200">
              <a:solidFill>
                <a:srgbClr val="666666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9"/>
          <p:cNvSpPr txBox="1"/>
          <p:nvPr>
            <p:ph type="title"/>
          </p:nvPr>
        </p:nvSpPr>
        <p:spPr>
          <a:xfrm>
            <a:off x="305625" y="1072100"/>
            <a:ext cx="7899300" cy="43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7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Report on UI Bugs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321" name="Google Shape;321;p69"/>
          <p:cNvSpPr txBox="1"/>
          <p:nvPr>
            <p:ph idx="1" type="subTitle"/>
          </p:nvPr>
        </p:nvSpPr>
        <p:spPr>
          <a:xfrm>
            <a:off x="425250" y="1510700"/>
            <a:ext cx="8032200" cy="310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</a:rPr>
              <a:t>Compile time error for Passport Photo page</a:t>
            </a:r>
            <a:endParaRPr sz="1400">
              <a:solidFill>
                <a:schemeClr val="accent4"/>
              </a:solidFill>
            </a:endParaRPr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•"/>
            </a:pPr>
            <a:r>
              <a:rPr lang="en" sz="1400">
                <a:solidFill>
                  <a:schemeClr val="accent4"/>
                </a:solidFill>
              </a:rPr>
              <a:t>Initially, the error pointed out a missing property 'rev' within the type definitions.</a:t>
            </a:r>
            <a:endParaRPr sz="1400">
              <a:solidFill>
                <a:schemeClr val="accent4"/>
              </a:solidFill>
            </a:endParaRPr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•"/>
            </a:pPr>
            <a:r>
              <a:rPr lang="en" sz="1400">
                <a:solidFill>
                  <a:schemeClr val="accent4"/>
                </a:solidFill>
              </a:rPr>
              <a:t>Fixed by adding a 'rev' component to fulfill the requirement of the 'Pick&lt;AntdIconProps' type.</a:t>
            </a:r>
            <a:endParaRPr sz="1400">
              <a:solidFill>
                <a:schemeClr val="accent4"/>
              </a:solidFill>
            </a:endParaRPr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•"/>
            </a:pPr>
            <a:r>
              <a:rPr lang="en" sz="1400">
                <a:solidFill>
                  <a:schemeClr val="accent4"/>
                </a:solidFill>
              </a:rPr>
              <a:t>Pushed the change to github.</a:t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4"/>
                </a:solidFill>
              </a:rPr>
              <a:t>Scroll to bottom and scroll to top arrows on home page not working.</a:t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4"/>
                </a:solidFill>
              </a:rPr>
              <a:t>Tested on different browsers,</a:t>
            </a:r>
            <a:endParaRPr sz="1400">
              <a:solidFill>
                <a:schemeClr val="accent4"/>
              </a:solidFill>
            </a:endParaRPr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•"/>
            </a:pPr>
            <a:r>
              <a:rPr lang="en" sz="1400">
                <a:solidFill>
                  <a:schemeClr val="accent4"/>
                </a:solidFill>
              </a:rPr>
              <a:t>On Edge, menu-bar is not rendering properly</a:t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</a:rPr>
              <a:t>Slide icon on the left side of each feature page is not working as expected</a:t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70"/>
          <p:cNvSpPr txBox="1"/>
          <p:nvPr>
            <p:ph idx="4294967295" type="title"/>
          </p:nvPr>
        </p:nvSpPr>
        <p:spPr>
          <a:xfrm>
            <a:off x="622350" y="2281575"/>
            <a:ext cx="7899300" cy="903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Thank you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3"/>
          <p:cNvSpPr/>
          <p:nvPr/>
        </p:nvSpPr>
        <p:spPr>
          <a:xfrm>
            <a:off x="331830" y="663660"/>
            <a:ext cx="41808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3750" lIns="0" spcFirstLastPara="1" rIns="67500" wrap="square" tIns="33750">
            <a:noAutofit/>
          </a:bodyPr>
          <a:lstStyle/>
          <a:p>
            <a:pPr indent="0" lvl="0" marL="0" marR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53"/>
          <p:cNvSpPr/>
          <p:nvPr/>
        </p:nvSpPr>
        <p:spPr>
          <a:xfrm>
            <a:off x="331830" y="2147850"/>
            <a:ext cx="4978500" cy="23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50" lIns="0" spcFirstLastPara="1" rIns="67500" wrap="square" tIns="3375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Pavana Lakshmi Venugopal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Saad Ahmed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Taraka Rohit Adusumilli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Ayesha Humaera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54"/>
          <p:cNvSpPr txBox="1"/>
          <p:nvPr/>
        </p:nvSpPr>
        <p:spPr>
          <a:xfrm>
            <a:off x="425250" y="266490"/>
            <a:ext cx="4264200" cy="9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700" u="none" cap="none" strike="noStrike">
                <a:solidFill>
                  <a:srgbClr val="005BBB"/>
                </a:solidFill>
                <a:latin typeface="Georgia"/>
                <a:ea typeface="Georgia"/>
                <a:cs typeface="Georgia"/>
                <a:sym typeface="Georgia"/>
              </a:rPr>
              <a:t>Wireframe Home Page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54"/>
          <p:cNvSpPr txBox="1"/>
          <p:nvPr/>
        </p:nvSpPr>
        <p:spPr>
          <a:xfrm>
            <a:off x="5680800" y="4739850"/>
            <a:ext cx="30858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8" name="Google Shape;22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700" y="1292650"/>
            <a:ext cx="7522550" cy="364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5"/>
          <p:cNvSpPr txBox="1"/>
          <p:nvPr/>
        </p:nvSpPr>
        <p:spPr>
          <a:xfrm>
            <a:off x="425250" y="288200"/>
            <a:ext cx="44259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5BBB"/>
                </a:solidFill>
                <a:latin typeface="Georgia"/>
                <a:ea typeface="Georgia"/>
                <a:cs typeface="Georgia"/>
                <a:sym typeface="Georgia"/>
              </a:rPr>
              <a:t>Circle Crop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55"/>
          <p:cNvSpPr txBox="1"/>
          <p:nvPr/>
        </p:nvSpPr>
        <p:spPr>
          <a:xfrm>
            <a:off x="5680800" y="4739850"/>
            <a:ext cx="30858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5" name="Google Shape;23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1238175"/>
            <a:ext cx="6731777" cy="367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6"/>
          <p:cNvSpPr txBox="1"/>
          <p:nvPr/>
        </p:nvSpPr>
        <p:spPr>
          <a:xfrm>
            <a:off x="425250" y="288200"/>
            <a:ext cx="44259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5BBB"/>
                </a:solidFill>
                <a:latin typeface="Georgia"/>
                <a:ea typeface="Georgia"/>
                <a:cs typeface="Georgia"/>
                <a:sym typeface="Georgia"/>
              </a:rPr>
              <a:t>Image Compression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56"/>
          <p:cNvSpPr txBox="1"/>
          <p:nvPr/>
        </p:nvSpPr>
        <p:spPr>
          <a:xfrm>
            <a:off x="5680800" y="4739850"/>
            <a:ext cx="30858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2" name="Google Shape;24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850" y="1159400"/>
            <a:ext cx="6634076" cy="367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1450" y="1343950"/>
            <a:ext cx="7506201" cy="3647151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57"/>
          <p:cNvSpPr txBox="1"/>
          <p:nvPr/>
        </p:nvSpPr>
        <p:spPr>
          <a:xfrm>
            <a:off x="312225" y="780000"/>
            <a:ext cx="34419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7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Video </a:t>
            </a:r>
            <a:r>
              <a:rPr lang="en" sz="27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Compression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0550"/>
            <a:ext cx="9053251" cy="4326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89725"/>
            <a:ext cx="8832800" cy="435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800" y="770275"/>
            <a:ext cx="8803625" cy="421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005BBB"/>
      </a:hlink>
      <a:folHlink>
        <a:srgbClr val="D86A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005BBB"/>
      </a:hlink>
      <a:folHlink>
        <a:srgbClr val="D86A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005BBB"/>
      </a:hlink>
      <a:folHlink>
        <a:srgbClr val="D86A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